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352" r:id="rId5"/>
    <p:sldId id="353" r:id="rId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2" userDrawn="1">
          <p15:clr>
            <a:srgbClr val="A4A3A4"/>
          </p15:clr>
        </p15:guide>
        <p15:guide id="2" pos="576" userDrawn="1">
          <p15:clr>
            <a:srgbClr val="A4A3A4"/>
          </p15:clr>
        </p15:guide>
        <p15:guide id="3" orient="horz" pos="3504" userDrawn="1">
          <p15:clr>
            <a:srgbClr val="A4A3A4"/>
          </p15:clr>
        </p15:guide>
        <p15:guide id="4" pos="864" userDrawn="1">
          <p15:clr>
            <a:srgbClr val="A4A3A4"/>
          </p15:clr>
        </p15:guide>
        <p15:guide id="5" orient="horz" pos="139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etterl@PANORAMA.local" initials="h" lastIdx="2" clrIdx="0">
    <p:extLst>
      <p:ext uri="{19B8F6BF-5375-455C-9EA6-DF929625EA0E}">
        <p15:presenceInfo xmlns:p15="http://schemas.microsoft.com/office/powerpoint/2012/main" userId="S-1-5-21-1896829017-4167688479-3512291850-11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AF64"/>
    <a:srgbClr val="DBDBDB"/>
    <a:srgbClr val="F8F8F8"/>
    <a:srgbClr val="7D8A00"/>
    <a:srgbClr val="9CAC00"/>
    <a:srgbClr val="4B9600"/>
    <a:srgbClr val="DE61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2629" autoAdjust="0"/>
  </p:normalViewPr>
  <p:slideViewPr>
    <p:cSldViewPr snapToGrid="0">
      <p:cViewPr>
        <p:scale>
          <a:sx n="125" d="100"/>
          <a:sy n="125" d="100"/>
        </p:scale>
        <p:origin x="1254" y="138"/>
      </p:cViewPr>
      <p:guideLst>
        <p:guide orient="horz" pos="912"/>
        <p:guide pos="576"/>
        <p:guide orient="horz" pos="3504"/>
        <p:guide pos="864"/>
        <p:guide orient="horz" pos="13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an Pagnon" userId="ccfb99ea-41b8-49f2-8521-bd77c7710894" providerId="ADAL" clId="{F49B10E1-2B54-4766-99CE-FD11A0C5EAE4}"/>
    <pc:docChg chg="modSld">
      <pc:chgData name="Sean Pagnon" userId="ccfb99ea-41b8-49f2-8521-bd77c7710894" providerId="ADAL" clId="{F49B10E1-2B54-4766-99CE-FD11A0C5EAE4}" dt="2021-08-12T23:17:37.215" v="75" actId="1076"/>
      <pc:docMkLst>
        <pc:docMk/>
      </pc:docMkLst>
      <pc:sldChg chg="modSp mod">
        <pc:chgData name="Sean Pagnon" userId="ccfb99ea-41b8-49f2-8521-bd77c7710894" providerId="ADAL" clId="{F49B10E1-2B54-4766-99CE-FD11A0C5EAE4}" dt="2021-08-12T23:15:06.677" v="3" actId="20577"/>
        <pc:sldMkLst>
          <pc:docMk/>
          <pc:sldMk cId="35833551" sldId="352"/>
        </pc:sldMkLst>
        <pc:spChg chg="mod">
          <ac:chgData name="Sean Pagnon" userId="ccfb99ea-41b8-49f2-8521-bd77c7710894" providerId="ADAL" clId="{F49B10E1-2B54-4766-99CE-FD11A0C5EAE4}" dt="2021-08-12T23:15:03.691" v="1" actId="20577"/>
          <ac:spMkLst>
            <pc:docMk/>
            <pc:sldMk cId="35833551" sldId="352"/>
            <ac:spMk id="38" creationId="{0D43EFD8-79A7-B241-B421-C600B85C9327}"/>
          </ac:spMkLst>
        </pc:spChg>
        <pc:spChg chg="mod">
          <ac:chgData name="Sean Pagnon" userId="ccfb99ea-41b8-49f2-8521-bd77c7710894" providerId="ADAL" clId="{F49B10E1-2B54-4766-99CE-FD11A0C5EAE4}" dt="2021-08-12T23:15:06.677" v="3" actId="20577"/>
          <ac:spMkLst>
            <pc:docMk/>
            <pc:sldMk cId="35833551" sldId="352"/>
            <ac:spMk id="41" creationId="{4B66E55F-C4D2-5C4A-AEAD-8F111EC25E66}"/>
          </ac:spMkLst>
        </pc:spChg>
      </pc:sldChg>
      <pc:sldChg chg="modSp mod">
        <pc:chgData name="Sean Pagnon" userId="ccfb99ea-41b8-49f2-8521-bd77c7710894" providerId="ADAL" clId="{F49B10E1-2B54-4766-99CE-FD11A0C5EAE4}" dt="2021-08-12T23:17:37.215" v="75" actId="1076"/>
        <pc:sldMkLst>
          <pc:docMk/>
          <pc:sldMk cId="4262007376" sldId="353"/>
        </pc:sldMkLst>
        <pc:spChg chg="mod">
          <ac:chgData name="Sean Pagnon" userId="ccfb99ea-41b8-49f2-8521-bd77c7710894" providerId="ADAL" clId="{F49B10E1-2B54-4766-99CE-FD11A0C5EAE4}" dt="2021-08-12T23:17:37.215" v="75" actId="1076"/>
          <ac:spMkLst>
            <pc:docMk/>
            <pc:sldMk cId="4262007376" sldId="353"/>
            <ac:spMk id="79" creationId="{0ADB7921-FF1D-3B4F-9668-EC1F96D0D928}"/>
          </ac:spMkLst>
        </pc:spChg>
        <pc:spChg chg="mod">
          <ac:chgData name="Sean Pagnon" userId="ccfb99ea-41b8-49f2-8521-bd77c7710894" providerId="ADAL" clId="{F49B10E1-2B54-4766-99CE-FD11A0C5EAE4}" dt="2021-08-12T23:17:17.658" v="60" actId="1035"/>
          <ac:spMkLst>
            <pc:docMk/>
            <pc:sldMk cId="4262007376" sldId="353"/>
            <ac:spMk id="81" creationId="{E7F5EBD2-EB6D-514D-BCEF-F6BB4F7D2FD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23FAE3-5C3E-4FA0-9031-E0C97979DE9A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AA2C6-9D64-4225-9212-FB8822C6A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0326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AFB94-A29C-457E-9F6A-621DEE44907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298703-6159-4668-A7AC-7960B3608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137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3276600"/>
            <a:ext cx="9144000" cy="274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8" name="Picture 7" descr="\\PANOSTORE\Documents\Marketing and Proposals\Logo Files\Logo Files\Xerox Logos\Xerox Logos\panorama_xerox.jpg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21"/>
          <a:stretch/>
        </p:blipFill>
        <p:spPr bwMode="auto">
          <a:xfrm>
            <a:off x="5867400" y="6118860"/>
            <a:ext cx="3276600" cy="652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657600"/>
            <a:ext cx="8534400" cy="1317625"/>
          </a:xfrm>
        </p:spPr>
        <p:txBody>
          <a:bodyPr anchor="t" anchorCtr="0"/>
          <a:lstStyle>
            <a:lvl1pPr algn="l">
              <a:defRPr sz="32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5051425"/>
            <a:ext cx="8534400" cy="587375"/>
          </a:xfrm>
        </p:spPr>
        <p:txBody>
          <a:bodyPr>
            <a:normAutofit/>
          </a:bodyPr>
          <a:lstStyle>
            <a:lvl1pPr marL="0" indent="0" algn="l">
              <a:buNone/>
              <a:defRPr sz="2400" b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921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762000"/>
          </a:xfrm>
          <a:solidFill>
            <a:schemeClr val="accent2"/>
          </a:solidFill>
        </p:spPr>
        <p:txBody>
          <a:bodyPr>
            <a:normAutofit/>
          </a:bodyPr>
          <a:lstStyle>
            <a:lvl1pPr marL="119063" indent="0" algn="l">
              <a:defRPr sz="2600" b="1">
                <a:solidFill>
                  <a:schemeClr val="bg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02706" cy="4983163"/>
          </a:xfrm>
        </p:spPr>
        <p:txBody>
          <a:bodyPr>
            <a:normAutofit/>
          </a:bodyPr>
          <a:lstStyle>
            <a:lvl1pPr marL="225425" indent="-225425">
              <a:defRPr sz="2400">
                <a:solidFill>
                  <a:schemeClr val="accent1"/>
                </a:solidFill>
                <a:latin typeface="Century Gothic" panose="020B0502020202020204" pitchFamily="34" charset="0"/>
              </a:defRPr>
            </a:lvl1pPr>
            <a:lvl2pPr marL="688975" indent="-231775">
              <a:defRPr sz="2000">
                <a:solidFill>
                  <a:schemeClr val="accent1"/>
                </a:solidFill>
                <a:latin typeface="Century Gothic" panose="020B0502020202020204" pitchFamily="34" charset="0"/>
              </a:defRPr>
            </a:lvl2pPr>
            <a:lvl3pPr marL="1085850" indent="-171450">
              <a:defRPr sz="1800">
                <a:solidFill>
                  <a:schemeClr val="accent1"/>
                </a:solidFill>
                <a:latin typeface="Century Gothic" panose="020B0502020202020204" pitchFamily="34" charset="0"/>
              </a:defRPr>
            </a:lvl3pPr>
            <a:lvl4pPr>
              <a:defRPr sz="1600">
                <a:solidFill>
                  <a:schemeClr val="accent1"/>
                </a:solidFill>
                <a:latin typeface="Century Gothic" panose="020B0502020202020204" pitchFamily="34" charset="0"/>
              </a:defRPr>
            </a:lvl4pPr>
            <a:lvl5pPr>
              <a:defRPr sz="1600">
                <a:solidFill>
                  <a:schemeClr val="accent1"/>
                </a:solidFill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2AFD4-D77A-4FA9-B020-040524380E25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F0FA-4A68-4A9C-83E0-9F5C1740E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27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3276600"/>
            <a:ext cx="9144000" cy="274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1632" y="3590925"/>
            <a:ext cx="8567568" cy="1362075"/>
          </a:xfrm>
        </p:spPr>
        <p:txBody>
          <a:bodyPr anchor="t">
            <a:normAutofit/>
          </a:bodyPr>
          <a:lstStyle>
            <a:lvl1pPr algn="l">
              <a:defRPr sz="3600" b="1" cap="none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1632" y="5029200"/>
            <a:ext cx="8567568" cy="836612"/>
          </a:xfrm>
        </p:spPr>
        <p:txBody>
          <a:bodyPr anchor="t" anchorCtr="0"/>
          <a:lstStyle>
            <a:lvl1pPr marL="0" indent="0">
              <a:buNone/>
              <a:defRPr sz="20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 descr="\\PANOSTORE\Documents\Marketing and Proposals\Logo Files\Logo Files\Xerox Logos\Xerox Logos\panorama_xerox.jpg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21"/>
          <a:stretch/>
        </p:blipFill>
        <p:spPr bwMode="auto">
          <a:xfrm>
            <a:off x="5867400" y="6118860"/>
            <a:ext cx="3276600" cy="652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7689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754563"/>
          </a:xfrm>
        </p:spPr>
        <p:txBody>
          <a:bodyPr>
            <a:normAutofit/>
          </a:bodyPr>
          <a:lstStyle>
            <a:lvl1pPr marL="225425" indent="-225425">
              <a:defRPr sz="2400">
                <a:solidFill>
                  <a:schemeClr val="accent1"/>
                </a:solidFill>
                <a:latin typeface="Century Gothic" panose="020B0502020202020204" pitchFamily="34" charset="0"/>
              </a:defRPr>
            </a:lvl1pPr>
            <a:lvl2pPr>
              <a:defRPr sz="2400">
                <a:solidFill>
                  <a:schemeClr val="accent1"/>
                </a:solidFill>
                <a:latin typeface="Century Gothic" panose="020B0502020202020204" pitchFamily="34" charset="0"/>
              </a:defRPr>
            </a:lvl2pPr>
            <a:lvl3pPr>
              <a:defRPr sz="2400">
                <a:solidFill>
                  <a:schemeClr val="accent1"/>
                </a:solidFill>
                <a:latin typeface="Century Gothic" panose="020B0502020202020204" pitchFamily="34" charset="0"/>
              </a:defRPr>
            </a:lvl3pPr>
            <a:lvl4pPr>
              <a:defRPr sz="2400">
                <a:solidFill>
                  <a:schemeClr val="accent1"/>
                </a:solidFill>
                <a:latin typeface="Century Gothic" panose="020B0502020202020204" pitchFamily="34" charset="0"/>
              </a:defRPr>
            </a:lvl4pPr>
            <a:lvl5pPr>
              <a:defRPr sz="2400">
                <a:solidFill>
                  <a:schemeClr val="accent1"/>
                </a:solidFill>
                <a:latin typeface="Century Gothic" panose="020B0502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>
            <a:normAutofit/>
          </a:bodyPr>
          <a:lstStyle>
            <a:lvl1pPr marL="225425" indent="-225425">
              <a:defRPr sz="2400">
                <a:solidFill>
                  <a:schemeClr val="accent1"/>
                </a:solidFill>
                <a:latin typeface="Century Gothic" panose="020B0502020202020204" pitchFamily="34" charset="0"/>
              </a:defRPr>
            </a:lvl1pPr>
            <a:lvl2pPr>
              <a:defRPr sz="2400">
                <a:solidFill>
                  <a:schemeClr val="accent1"/>
                </a:solidFill>
                <a:latin typeface="Century Gothic" panose="020B0502020202020204" pitchFamily="34" charset="0"/>
              </a:defRPr>
            </a:lvl2pPr>
            <a:lvl3pPr>
              <a:defRPr sz="2400">
                <a:solidFill>
                  <a:schemeClr val="accent1"/>
                </a:solidFill>
                <a:latin typeface="Century Gothic" panose="020B0502020202020204" pitchFamily="34" charset="0"/>
              </a:defRPr>
            </a:lvl3pPr>
            <a:lvl4pPr>
              <a:defRPr sz="2400">
                <a:solidFill>
                  <a:schemeClr val="accent1"/>
                </a:solidFill>
                <a:latin typeface="Century Gothic" panose="020B0502020202020204" pitchFamily="34" charset="0"/>
              </a:defRPr>
            </a:lvl4pPr>
            <a:lvl5pPr>
              <a:defRPr sz="2400">
                <a:solidFill>
                  <a:schemeClr val="accent1"/>
                </a:solidFill>
                <a:latin typeface="Century Gothic" panose="020B0502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2AFD4-D77A-4FA9-B020-040524380E25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F0FA-4A68-4A9C-83E0-9F5C1740EB2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762000"/>
          </a:xfrm>
          <a:solidFill>
            <a:schemeClr val="accent2"/>
          </a:solidFill>
        </p:spPr>
        <p:txBody>
          <a:bodyPr>
            <a:normAutofit/>
          </a:bodyPr>
          <a:lstStyle>
            <a:lvl1pPr marL="119063" indent="0" algn="l">
              <a:defRPr sz="2600" b="1">
                <a:solidFill>
                  <a:schemeClr val="bg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2323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2AFD4-D77A-4FA9-B020-040524380E25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F0FA-4A68-4A9C-83E0-9F5C1740EB2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762000"/>
          </a:xfrm>
          <a:solidFill>
            <a:schemeClr val="accent2"/>
          </a:solidFill>
        </p:spPr>
        <p:txBody>
          <a:bodyPr>
            <a:normAutofit/>
          </a:bodyPr>
          <a:lstStyle>
            <a:lvl1pPr marL="119063" indent="0" algn="l">
              <a:defRPr sz="2600" b="1">
                <a:solidFill>
                  <a:schemeClr val="bg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45883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2AFD4-D77A-4FA9-B020-040524380E25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F0FA-4A68-4A9C-83E0-9F5C1740E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4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2AFD4-D77A-4FA9-B020-040524380E25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F0FA-4A68-4A9C-83E0-9F5C1740E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347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2AFD4-D77A-4FA9-B020-040524380E25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7F0FA-4A68-4A9C-83E0-9F5C1740E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581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7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sv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Rectangle 89">
            <a:extLst>
              <a:ext uri="{FF2B5EF4-FFF2-40B4-BE49-F238E27FC236}">
                <a16:creationId xmlns:a16="http://schemas.microsoft.com/office/drawing/2014/main" id="{8E0B3478-79FB-3F4E-AD77-9998014D26AA}"/>
              </a:ext>
            </a:extLst>
          </p:cNvPr>
          <p:cNvSpPr/>
          <p:nvPr/>
        </p:nvSpPr>
        <p:spPr>
          <a:xfrm>
            <a:off x="-17201" y="0"/>
            <a:ext cx="4582886" cy="159129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7C0B076D-A97E-334F-ADBF-E252B00B0D4E}"/>
              </a:ext>
            </a:extLst>
          </p:cNvPr>
          <p:cNvSpPr/>
          <p:nvPr/>
        </p:nvSpPr>
        <p:spPr>
          <a:xfrm>
            <a:off x="5673591" y="186220"/>
            <a:ext cx="2338000" cy="5621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52514FE-281B-1D4E-98CE-87A90594A3C2}"/>
              </a:ext>
            </a:extLst>
          </p:cNvPr>
          <p:cNvSpPr/>
          <p:nvPr/>
        </p:nvSpPr>
        <p:spPr>
          <a:xfrm>
            <a:off x="-10886" y="3941006"/>
            <a:ext cx="4582886" cy="29272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6379E4-6402-9B4B-85F4-D25F45FE1C49}"/>
              </a:ext>
            </a:extLst>
          </p:cNvPr>
          <p:cNvSpPr txBox="1"/>
          <p:nvPr/>
        </p:nvSpPr>
        <p:spPr>
          <a:xfrm>
            <a:off x="6372813" y="4812616"/>
            <a:ext cx="2698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Remote access to resources and compliance materials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C9374C6-B4EA-0643-9BFF-F285D5FBC953}"/>
              </a:ext>
            </a:extLst>
          </p:cNvPr>
          <p:cNvSpPr/>
          <p:nvPr/>
        </p:nvSpPr>
        <p:spPr>
          <a:xfrm>
            <a:off x="17720" y="1090798"/>
            <a:ext cx="45015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spc="20" dirty="0">
                <a:solidFill>
                  <a:schemeClr val="bg1"/>
                </a:solidFill>
                <a:latin typeface="Century Gothic" panose="020B0502020202020204" pitchFamily="34" charset="0"/>
              </a:rPr>
              <a:t>F</a:t>
            </a:r>
            <a:r>
              <a:rPr lang="en-US" sz="1500" spc="20" dirty="0">
                <a:solidFill>
                  <a:schemeClr val="accent6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ieldwork</a:t>
            </a:r>
            <a:r>
              <a:rPr lang="en-US" sz="1600" b="1" spc="20" dirty="0">
                <a:solidFill>
                  <a:schemeClr val="accent6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2000" b="1" spc="20" dirty="0">
                <a:solidFill>
                  <a:schemeClr val="bg1"/>
                </a:solidFill>
                <a:latin typeface="Century Gothic" panose="020B0502020202020204" pitchFamily="34" charset="0"/>
              </a:rPr>
              <a:t>A</a:t>
            </a:r>
            <a:r>
              <a:rPr lang="en-US" sz="1500" spc="20" dirty="0">
                <a:solidFill>
                  <a:schemeClr val="accent6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nd</a:t>
            </a:r>
            <a:r>
              <a:rPr lang="en-US" sz="1600" b="1" spc="20" dirty="0">
                <a:solidFill>
                  <a:schemeClr val="accent6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b="1" spc="20" dirty="0">
                <a:solidFill>
                  <a:schemeClr val="bg1"/>
                </a:solidFill>
                <a:latin typeface="Century Gothic" panose="020B0502020202020204" pitchFamily="34" charset="0"/>
              </a:rPr>
              <a:t>C</a:t>
            </a:r>
            <a:r>
              <a:rPr lang="en-US" sz="1500" spc="20" dirty="0">
                <a:solidFill>
                  <a:schemeClr val="accent6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ompliance</a:t>
            </a:r>
            <a:r>
              <a:rPr lang="en-US" sz="1600" b="1" spc="20" dirty="0">
                <a:solidFill>
                  <a:schemeClr val="accent6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2000" b="1" spc="20" dirty="0">
                <a:solidFill>
                  <a:schemeClr val="bg1"/>
                </a:solidFill>
                <a:latin typeface="Century Gothic" panose="020B0502020202020204" pitchFamily="34" charset="0"/>
              </a:rPr>
              <a:t>T</a:t>
            </a:r>
            <a:r>
              <a:rPr lang="en-US" sz="1500" spc="20" dirty="0">
                <a:solidFill>
                  <a:schemeClr val="accent6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racking</a:t>
            </a:r>
            <a:r>
              <a:rPr lang="en-US" sz="1600" b="1" spc="20" dirty="0">
                <a:solidFill>
                  <a:schemeClr val="accent6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2000" b="1" spc="20" dirty="0">
                <a:solidFill>
                  <a:schemeClr val="bg1"/>
                </a:solidFill>
                <a:latin typeface="Century Gothic" panose="020B0502020202020204" pitchFamily="34" charset="0"/>
              </a:rPr>
              <a:t>S</a:t>
            </a:r>
            <a:r>
              <a:rPr lang="en-US" sz="1500" spc="20" dirty="0">
                <a:solidFill>
                  <a:schemeClr val="accent6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ystem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E4FDFA-03A5-9C48-B507-4BEFF1A0440F}"/>
              </a:ext>
            </a:extLst>
          </p:cNvPr>
          <p:cNvSpPr txBox="1"/>
          <p:nvPr/>
        </p:nvSpPr>
        <p:spPr>
          <a:xfrm>
            <a:off x="6354299" y="1517802"/>
            <a:ext cx="27344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accent2"/>
                </a:solidFill>
                <a:latin typeface="Century Gothic" panose="020B0502020202020204" pitchFamily="34" charset="0"/>
              </a:rPr>
              <a:t>Automates report preparation and circulation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18A325-3C00-3C47-B16E-6BF101BD2F95}"/>
              </a:ext>
            </a:extLst>
          </p:cNvPr>
          <p:cNvSpPr txBox="1"/>
          <p:nvPr/>
        </p:nvSpPr>
        <p:spPr>
          <a:xfrm>
            <a:off x="6354629" y="3591344"/>
            <a:ext cx="2571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Increases report quality and database functionality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F672D90-F9E0-AB49-9C24-5EE12023D9AC}"/>
              </a:ext>
            </a:extLst>
          </p:cNvPr>
          <p:cNvSpPr txBox="1"/>
          <p:nvPr/>
        </p:nvSpPr>
        <p:spPr>
          <a:xfrm>
            <a:off x="6366349" y="2026898"/>
            <a:ext cx="2615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Increases efficiency</a:t>
            </a:r>
            <a:br>
              <a:rPr lang="en-US" sz="1400" b="1" dirty="0">
                <a:latin typeface="Century Gothic" panose="020B0502020202020204" pitchFamily="34" charset="0"/>
              </a:rPr>
            </a:br>
            <a:r>
              <a:rPr lang="en-US" sz="1400" b="1" dirty="0">
                <a:latin typeface="Century Gothic" panose="020B0502020202020204" pitchFamily="34" charset="0"/>
              </a:rPr>
              <a:t>of personnel and tools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3FD8F53-83AC-2842-9A60-D69B5E57AD21}"/>
              </a:ext>
            </a:extLst>
          </p:cNvPr>
          <p:cNvSpPr/>
          <p:nvPr/>
        </p:nvSpPr>
        <p:spPr>
          <a:xfrm>
            <a:off x="-25837" y="4500343"/>
            <a:ext cx="461053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accent3"/>
                </a:solidFill>
                <a:latin typeface="Century Gothic" panose="020B0502020202020204" pitchFamily="34" charset="0"/>
              </a:rPr>
              <a:t>SFPUC Bay Corridor Compliance Monitoring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AD7F1F1-FAA0-AD41-AA6F-034370C5975D}"/>
              </a:ext>
            </a:extLst>
          </p:cNvPr>
          <p:cNvSpPr txBox="1"/>
          <p:nvPr/>
        </p:nvSpPr>
        <p:spPr>
          <a:xfrm>
            <a:off x="5688281" y="195700"/>
            <a:ext cx="232756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spc="180" dirty="0">
                <a:solidFill>
                  <a:schemeClr val="bg1"/>
                </a:solidFill>
                <a:latin typeface="Century Gothic" panose="020B0502020202020204" pitchFamily="34" charset="0"/>
                <a:cs typeface="Grotesque" panose="020F0502020204030204" pitchFamily="34" charset="0"/>
              </a:rPr>
              <a:t>BENEFITS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1691F40-F48D-B24E-BB4C-70793E1E87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01914" y="6235839"/>
            <a:ext cx="1148428" cy="505558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49EF369-2F1B-D04F-8814-737F4B6B9E07}"/>
              </a:ext>
            </a:extLst>
          </p:cNvPr>
          <p:cNvCxnSpPr/>
          <p:nvPr/>
        </p:nvCxnSpPr>
        <p:spPr>
          <a:xfrm>
            <a:off x="-38536" y="1012709"/>
            <a:ext cx="485002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0D43EFD8-79A7-B241-B421-C600B85C9327}"/>
              </a:ext>
            </a:extLst>
          </p:cNvPr>
          <p:cNvSpPr txBox="1"/>
          <p:nvPr/>
        </p:nvSpPr>
        <p:spPr>
          <a:xfrm>
            <a:off x="0" y="5376026"/>
            <a:ext cx="4572000" cy="4924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3"/>
                </a:solidFill>
                <a:latin typeface="Century Gothic" panose="020B0502020202020204" pitchFamily="34" charset="0"/>
              </a:rPr>
              <a:t>1+ hours/week saved</a:t>
            </a:r>
          </a:p>
          <a:p>
            <a:pPr algn="ctr"/>
            <a:r>
              <a:rPr lang="en-US" sz="1000" dirty="0">
                <a:latin typeface="Century Gothic" panose="020B0502020202020204" pitchFamily="34" charset="0"/>
              </a:rPr>
              <a:t>in reduced labor costs for daily monitoring</a:t>
            </a:r>
            <a:endParaRPr lang="en-US" sz="1200" b="1" dirty="0">
              <a:latin typeface="Century Gothic" panose="020B0502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B66E55F-C4D2-5C4A-AEAD-8F111EC25E66}"/>
              </a:ext>
            </a:extLst>
          </p:cNvPr>
          <p:cNvSpPr txBox="1"/>
          <p:nvPr/>
        </p:nvSpPr>
        <p:spPr>
          <a:xfrm>
            <a:off x="0" y="5887181"/>
            <a:ext cx="4561726" cy="5001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chemeClr val="accent3"/>
                </a:solidFill>
                <a:latin typeface="Century Gothic" panose="020B0502020202020204" pitchFamily="34" charset="0"/>
              </a:rPr>
              <a:t>~$10,000</a:t>
            </a:r>
            <a:endParaRPr lang="en-US" sz="1600" b="1" dirty="0">
              <a:solidFill>
                <a:schemeClr val="accent3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050" dirty="0">
                <a:latin typeface="Century Gothic" panose="020B0502020202020204" pitchFamily="34" charset="0"/>
              </a:rPr>
              <a:t>annual cost savings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CFC51D5-E19D-3D4B-AA66-5D1FCA8F2CAE}"/>
              </a:ext>
            </a:extLst>
          </p:cNvPr>
          <p:cNvSpPr txBox="1"/>
          <p:nvPr/>
        </p:nvSpPr>
        <p:spPr>
          <a:xfrm>
            <a:off x="0" y="4774895"/>
            <a:ext cx="457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Century Gothic" panose="020B0502020202020204" pitchFamily="34" charset="0"/>
              </a:rPr>
              <a:t>Panorama developed a project-specific reporting form</a:t>
            </a:r>
            <a:br>
              <a:rPr lang="en-US" sz="1000" dirty="0">
                <a:latin typeface="Century Gothic" panose="020B0502020202020204" pitchFamily="34" charset="0"/>
              </a:rPr>
            </a:br>
            <a:r>
              <a:rPr lang="en-US" sz="1000" dirty="0">
                <a:latin typeface="Century Gothic" panose="020B0502020202020204" pitchFamily="34" charset="0"/>
              </a:rPr>
              <a:t>and integrated existing SFPUC monitoring guidelines into our proprietary </a:t>
            </a:r>
            <a:r>
              <a:rPr lang="en-US" sz="1000" dirty="0" err="1">
                <a:latin typeface="Century Gothic" panose="020B0502020202020204" pitchFamily="34" charset="0"/>
              </a:rPr>
              <a:t>PanoFACTS</a:t>
            </a:r>
            <a:r>
              <a:rPr lang="en-US" sz="1000" dirty="0">
                <a:latin typeface="Century Gothic" panose="020B0502020202020204" pitchFamily="34" charset="0"/>
              </a:rPr>
              <a:t> data collection and reporting application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61045C0-C91F-6B47-B357-0235FB86D1DC}"/>
              </a:ext>
            </a:extLst>
          </p:cNvPr>
          <p:cNvSpPr txBox="1"/>
          <p:nvPr/>
        </p:nvSpPr>
        <p:spPr>
          <a:xfrm>
            <a:off x="-112859" y="6503716"/>
            <a:ext cx="475982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50" b="1" dirty="0">
                <a:solidFill>
                  <a:schemeClr val="accent3"/>
                </a:solidFill>
                <a:latin typeface="Century Gothic" panose="020B0502020202020204" pitchFamily="34" charset="0"/>
              </a:rPr>
              <a:t>Increased reporting quality, functionality, and delivery speed</a:t>
            </a:r>
            <a:endParaRPr lang="en-US" sz="1150" b="1" dirty="0">
              <a:latin typeface="Century Gothic" panose="020B0502020202020204" pitchFamily="34" charset="0"/>
            </a:endParaRPr>
          </a:p>
        </p:txBody>
      </p:sp>
      <p:pic>
        <p:nvPicPr>
          <p:cNvPr id="46" name="Picture">
            <a:extLst>
              <a:ext uri="{FF2B5EF4-FFF2-40B4-BE49-F238E27FC236}">
                <a16:creationId xmlns:a16="http://schemas.microsoft.com/office/drawing/2014/main" id="{93ED5A0E-29AE-ED4B-8C3E-6E61795ABEDC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2}">
                <a14:useLocalDpi xmlns:lc="http://schemas.openxmlformats.org/drawingml/2006/lockedCanvas" xmlns="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val="0"/>
              </a:ext>
            </a:extLst>
          </a:blip>
          <a:srcRect t="-1" b="34001"/>
          <a:stretch/>
        </p:blipFill>
        <p:spPr bwMode="auto">
          <a:xfrm>
            <a:off x="-16245" y="1577579"/>
            <a:ext cx="4582745" cy="240311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3" name="Group 62">
            <a:extLst>
              <a:ext uri="{FF2B5EF4-FFF2-40B4-BE49-F238E27FC236}">
                <a16:creationId xmlns:a16="http://schemas.microsoft.com/office/drawing/2014/main" id="{4440E359-6868-6C4A-AA82-C902585153C3}"/>
              </a:ext>
            </a:extLst>
          </p:cNvPr>
          <p:cNvGrpSpPr/>
          <p:nvPr/>
        </p:nvGrpSpPr>
        <p:grpSpPr>
          <a:xfrm>
            <a:off x="4931596" y="4982995"/>
            <a:ext cx="1204076" cy="854073"/>
            <a:chOff x="5170736" y="2479020"/>
            <a:chExt cx="1196986" cy="849044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4623817A-FAFE-CB44-9322-0CF27273A75B}"/>
                </a:ext>
              </a:extLst>
            </p:cNvPr>
            <p:cNvGrpSpPr/>
            <p:nvPr/>
          </p:nvGrpSpPr>
          <p:grpSpPr>
            <a:xfrm>
              <a:off x="5170736" y="2479020"/>
              <a:ext cx="1196986" cy="716116"/>
              <a:chOff x="912875" y="1777551"/>
              <a:chExt cx="2101600" cy="1241712"/>
            </a:xfrm>
            <a:solidFill>
              <a:schemeClr val="accent5">
                <a:lumMod val="60000"/>
                <a:lumOff val="40000"/>
              </a:schemeClr>
            </a:solidFill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CE7F7422-4F0A-6D4A-BDF0-EA5B4F5640B2}"/>
                  </a:ext>
                </a:extLst>
              </p:cNvPr>
              <p:cNvSpPr/>
              <p:nvPr/>
            </p:nvSpPr>
            <p:spPr>
              <a:xfrm>
                <a:off x="912875" y="2120988"/>
                <a:ext cx="898276" cy="89827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4AB2E72A-A343-CB4E-A9F0-5D8D1B666A10}"/>
                  </a:ext>
                </a:extLst>
              </p:cNvPr>
              <p:cNvSpPr/>
              <p:nvPr/>
            </p:nvSpPr>
            <p:spPr>
              <a:xfrm>
                <a:off x="1337621" y="1890496"/>
                <a:ext cx="584207" cy="58420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9DDBF040-294C-E04F-AD93-012D9450C068}"/>
                  </a:ext>
                </a:extLst>
              </p:cNvPr>
              <p:cNvSpPr/>
              <p:nvPr/>
            </p:nvSpPr>
            <p:spPr>
              <a:xfrm>
                <a:off x="1698091" y="1777551"/>
                <a:ext cx="898276" cy="8982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25F9F41D-8E4A-514A-A65A-4163BEFB1677}"/>
                  </a:ext>
                </a:extLst>
              </p:cNvPr>
              <p:cNvSpPr/>
              <p:nvPr/>
            </p:nvSpPr>
            <p:spPr>
              <a:xfrm>
                <a:off x="2116199" y="2120988"/>
                <a:ext cx="898276" cy="89827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EAE52F0D-F699-CE4C-9225-254D8D23286C}"/>
                  </a:ext>
                </a:extLst>
              </p:cNvPr>
              <p:cNvSpPr/>
              <p:nvPr/>
            </p:nvSpPr>
            <p:spPr>
              <a:xfrm>
                <a:off x="1392742" y="2340006"/>
                <a:ext cx="1245510" cy="6792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5" name="Magnetic Disk 54">
              <a:extLst>
                <a:ext uri="{FF2B5EF4-FFF2-40B4-BE49-F238E27FC236}">
                  <a16:creationId xmlns:a16="http://schemas.microsoft.com/office/drawing/2014/main" id="{6FD0CD08-620E-D047-80AF-37FCE79D87C8}"/>
                </a:ext>
              </a:extLst>
            </p:cNvPr>
            <p:cNvSpPr/>
            <p:nvPr/>
          </p:nvSpPr>
          <p:spPr>
            <a:xfrm>
              <a:off x="5676581" y="3090963"/>
              <a:ext cx="391137" cy="237101"/>
            </a:xfrm>
            <a:prstGeom prst="flowChartMagneticDisk">
              <a:avLst/>
            </a:prstGeom>
            <a:solidFill>
              <a:schemeClr val="accent2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Magnetic Disk 53">
              <a:extLst>
                <a:ext uri="{FF2B5EF4-FFF2-40B4-BE49-F238E27FC236}">
                  <a16:creationId xmlns:a16="http://schemas.microsoft.com/office/drawing/2014/main" id="{C25B7CAD-0E9D-7349-8C93-1065F697EBBC}"/>
                </a:ext>
              </a:extLst>
            </p:cNvPr>
            <p:cNvSpPr/>
            <p:nvPr/>
          </p:nvSpPr>
          <p:spPr>
            <a:xfrm>
              <a:off x="5676581" y="2935455"/>
              <a:ext cx="391137" cy="237101"/>
            </a:xfrm>
            <a:prstGeom prst="flowChartMagneticDisk">
              <a:avLst/>
            </a:prstGeom>
            <a:solidFill>
              <a:schemeClr val="accent2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Magnetic Disk 52">
              <a:extLst>
                <a:ext uri="{FF2B5EF4-FFF2-40B4-BE49-F238E27FC236}">
                  <a16:creationId xmlns:a16="http://schemas.microsoft.com/office/drawing/2014/main" id="{E1C88509-2C1C-4644-B536-4357C1F7F112}"/>
                </a:ext>
              </a:extLst>
            </p:cNvPr>
            <p:cNvSpPr/>
            <p:nvPr/>
          </p:nvSpPr>
          <p:spPr>
            <a:xfrm>
              <a:off x="5676581" y="2781032"/>
              <a:ext cx="391137" cy="237101"/>
            </a:xfrm>
            <a:prstGeom prst="flowChartMagneticDisk">
              <a:avLst/>
            </a:prstGeom>
            <a:solidFill>
              <a:schemeClr val="accent2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A57A1A21-0056-9E41-A20E-24E3ED71B732}"/>
              </a:ext>
            </a:extLst>
          </p:cNvPr>
          <p:cNvGrpSpPr/>
          <p:nvPr/>
        </p:nvGrpSpPr>
        <p:grpSpPr>
          <a:xfrm>
            <a:off x="5180213" y="3627385"/>
            <a:ext cx="688550" cy="977254"/>
            <a:chOff x="5208882" y="4466481"/>
            <a:chExt cx="778930" cy="1105530"/>
          </a:xfrm>
        </p:grpSpPr>
        <p:sp>
          <p:nvSpPr>
            <p:cNvPr id="64" name="Diagonal Stripe 63">
              <a:extLst>
                <a:ext uri="{FF2B5EF4-FFF2-40B4-BE49-F238E27FC236}">
                  <a16:creationId xmlns:a16="http://schemas.microsoft.com/office/drawing/2014/main" id="{2F61173B-BFC8-E548-82C0-C017F9F087EF}"/>
                </a:ext>
              </a:extLst>
            </p:cNvPr>
            <p:cNvSpPr/>
            <p:nvPr/>
          </p:nvSpPr>
          <p:spPr>
            <a:xfrm rot="269737" flipH="1">
              <a:off x="5516594" y="5117631"/>
              <a:ext cx="393737" cy="454380"/>
            </a:xfrm>
            <a:prstGeom prst="diagStrip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9" name="Diagonal Stripe 58">
              <a:extLst>
                <a:ext uri="{FF2B5EF4-FFF2-40B4-BE49-F238E27FC236}">
                  <a16:creationId xmlns:a16="http://schemas.microsoft.com/office/drawing/2014/main" id="{CC10C2F2-145F-654F-BCD3-10D8A43E8E09}"/>
                </a:ext>
              </a:extLst>
            </p:cNvPr>
            <p:cNvSpPr/>
            <p:nvPr/>
          </p:nvSpPr>
          <p:spPr>
            <a:xfrm rot="21330263">
              <a:off x="5307632" y="5097966"/>
              <a:ext cx="393737" cy="454380"/>
            </a:xfrm>
            <a:prstGeom prst="diagStrip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6" name="10-Point Star 55">
              <a:extLst>
                <a:ext uri="{FF2B5EF4-FFF2-40B4-BE49-F238E27FC236}">
                  <a16:creationId xmlns:a16="http://schemas.microsoft.com/office/drawing/2014/main" id="{23A536B7-6589-6846-A36A-092B0BCAFF37}"/>
                </a:ext>
              </a:extLst>
            </p:cNvPr>
            <p:cNvSpPr/>
            <p:nvPr/>
          </p:nvSpPr>
          <p:spPr>
            <a:xfrm>
              <a:off x="5208882" y="4466481"/>
              <a:ext cx="778930" cy="778930"/>
            </a:xfrm>
            <a:prstGeom prst="star10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1" name="Graphic 60" descr="Checkmark">
              <a:extLst>
                <a:ext uri="{FF2B5EF4-FFF2-40B4-BE49-F238E27FC236}">
                  <a16:creationId xmlns:a16="http://schemas.microsoft.com/office/drawing/2014/main" id="{1D09BD56-B645-864D-B580-E94EC67A666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392728" y="4636826"/>
              <a:ext cx="433039" cy="433039"/>
            </a:xfrm>
            <a:prstGeom prst="rect">
              <a:avLst/>
            </a:prstGeom>
          </p:spPr>
        </p:pic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8BD9CDAF-0398-9C4F-BFD3-24101C9B17A9}"/>
              </a:ext>
            </a:extLst>
          </p:cNvPr>
          <p:cNvGrpSpPr/>
          <p:nvPr/>
        </p:nvGrpSpPr>
        <p:grpSpPr>
          <a:xfrm>
            <a:off x="4798030" y="2331825"/>
            <a:ext cx="1492793" cy="801791"/>
            <a:chOff x="4921258" y="3149818"/>
            <a:chExt cx="1375620" cy="738857"/>
          </a:xfrm>
        </p:grpSpPr>
        <p:pic>
          <p:nvPicPr>
            <p:cNvPr id="73" name="Graphic 72" descr="List">
              <a:extLst>
                <a:ext uri="{FF2B5EF4-FFF2-40B4-BE49-F238E27FC236}">
                  <a16:creationId xmlns:a16="http://schemas.microsoft.com/office/drawing/2014/main" id="{75D3BECE-81D2-834C-B7AC-8DEB9517F67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921258" y="3149818"/>
              <a:ext cx="553244" cy="553242"/>
            </a:xfrm>
            <a:prstGeom prst="rect">
              <a:avLst/>
            </a:prstGeom>
          </p:spPr>
        </p:pic>
        <p:pic>
          <p:nvPicPr>
            <p:cNvPr id="75" name="Graphic 74" descr="List">
              <a:extLst>
                <a:ext uri="{FF2B5EF4-FFF2-40B4-BE49-F238E27FC236}">
                  <a16:creationId xmlns:a16="http://schemas.microsoft.com/office/drawing/2014/main" id="{A4C8600A-93FE-B14B-A2CE-86E3EABC5DD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332446" y="3244833"/>
              <a:ext cx="553244" cy="553242"/>
            </a:xfrm>
            <a:prstGeom prst="rect">
              <a:avLst/>
            </a:prstGeom>
          </p:spPr>
        </p:pic>
        <p:pic>
          <p:nvPicPr>
            <p:cNvPr id="76" name="Graphic 75" descr="List">
              <a:extLst>
                <a:ext uri="{FF2B5EF4-FFF2-40B4-BE49-F238E27FC236}">
                  <a16:creationId xmlns:a16="http://schemas.microsoft.com/office/drawing/2014/main" id="{CCCC833A-6A8E-0549-8A1C-94BED438CFA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743634" y="3335433"/>
              <a:ext cx="553244" cy="553242"/>
            </a:xfrm>
            <a:prstGeom prst="rect">
              <a:avLst/>
            </a:prstGeom>
          </p:spPr>
        </p:pic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614854A3-17F3-F544-866A-9B875F8A3C62}"/>
              </a:ext>
            </a:extLst>
          </p:cNvPr>
          <p:cNvSpPr txBox="1"/>
          <p:nvPr/>
        </p:nvSpPr>
        <p:spPr>
          <a:xfrm>
            <a:off x="6364948" y="5313988"/>
            <a:ext cx="25097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accent2"/>
                </a:solidFill>
                <a:latin typeface="Century Gothic" panose="020B0502020202020204" pitchFamily="34" charset="0"/>
              </a:rPr>
              <a:t>Allows all team members, especially management level, to be quickly informed of project status and issues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1A4231A5-97D8-EA49-AFE1-091A956E8867}"/>
              </a:ext>
            </a:extLst>
          </p:cNvPr>
          <p:cNvSpPr txBox="1"/>
          <p:nvPr/>
        </p:nvSpPr>
        <p:spPr>
          <a:xfrm>
            <a:off x="6364948" y="4084490"/>
            <a:ext cx="25097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accent2"/>
                </a:solidFill>
                <a:latin typeface="Century Gothic" panose="020B0502020202020204" pitchFamily="34" charset="0"/>
              </a:rPr>
              <a:t>Reduces errors and inconsistencies</a:t>
            </a:r>
          </a:p>
          <a:p>
            <a:r>
              <a:rPr lang="en-US" sz="1000" dirty="0">
                <a:solidFill>
                  <a:schemeClr val="accent2"/>
                </a:solidFill>
                <a:latin typeface="Century Gothic" panose="020B0502020202020204" pitchFamily="34" charset="0"/>
              </a:rPr>
              <a:t>Leverages available smart phones and tablets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0E4FF0CE-87D1-2948-AB29-E544806E97EC}"/>
              </a:ext>
            </a:extLst>
          </p:cNvPr>
          <p:cNvSpPr txBox="1"/>
          <p:nvPr/>
        </p:nvSpPr>
        <p:spPr>
          <a:xfrm>
            <a:off x="6376727" y="2526275"/>
            <a:ext cx="2781975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400"/>
              </a:spcBef>
            </a:pPr>
            <a:r>
              <a:rPr lang="en-US" sz="1000" dirty="0">
                <a:solidFill>
                  <a:schemeClr val="accent2"/>
                </a:solidFill>
                <a:latin typeface="Century Gothic" panose="020B0502020202020204" pitchFamily="34" charset="0"/>
              </a:rPr>
              <a:t>Integrates camera, GPS, and other </a:t>
            </a:r>
            <a:br>
              <a:rPr lang="en-US" sz="1000" dirty="0">
                <a:solidFill>
                  <a:schemeClr val="accent2"/>
                </a:solidFill>
                <a:latin typeface="Century Gothic" panose="020B0502020202020204" pitchFamily="34" charset="0"/>
              </a:rPr>
            </a:br>
            <a:r>
              <a:rPr lang="en-US" sz="1000" dirty="0">
                <a:solidFill>
                  <a:schemeClr val="accent2"/>
                </a:solidFill>
                <a:latin typeface="Century Gothic" panose="020B0502020202020204" pitchFamily="34" charset="0"/>
              </a:rPr>
              <a:t>tools with the reporting process</a:t>
            </a:r>
          </a:p>
          <a:p>
            <a:pPr>
              <a:spcBef>
                <a:spcPts val="400"/>
              </a:spcBef>
            </a:pPr>
            <a:r>
              <a:rPr lang="en-US" sz="1000" dirty="0">
                <a:solidFill>
                  <a:schemeClr val="accent2"/>
                </a:solidFill>
                <a:latin typeface="Century Gothic" panose="020B0502020202020204" pitchFamily="34" charset="0"/>
              </a:rPr>
              <a:t>Centralized compliance information </a:t>
            </a:r>
            <a:br>
              <a:rPr lang="en-US" sz="1000" dirty="0">
                <a:solidFill>
                  <a:schemeClr val="accent2"/>
                </a:solidFill>
                <a:latin typeface="Century Gothic" panose="020B0502020202020204" pitchFamily="34" charset="0"/>
              </a:rPr>
            </a:br>
            <a:r>
              <a:rPr lang="en-US" sz="1000" dirty="0">
                <a:solidFill>
                  <a:schemeClr val="accent2"/>
                </a:solidFill>
                <a:latin typeface="Century Gothic" panose="020B0502020202020204" pitchFamily="34" charset="0"/>
              </a:rPr>
              <a:t>can be used to evaluate performance and progress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1FDA929D-9D5D-D945-887C-95B2929FA18F}"/>
              </a:ext>
            </a:extLst>
          </p:cNvPr>
          <p:cNvSpPr txBox="1"/>
          <p:nvPr/>
        </p:nvSpPr>
        <p:spPr>
          <a:xfrm>
            <a:off x="812800" y="3839756"/>
            <a:ext cx="2908509" cy="55399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spc="180" dirty="0">
                <a:solidFill>
                  <a:schemeClr val="bg1"/>
                </a:solidFill>
                <a:latin typeface="Century Gothic" panose="020B0502020202020204" pitchFamily="34" charset="0"/>
                <a:cs typeface="Grotesque" panose="020F0502020204030204" pitchFamily="34" charset="0"/>
              </a:rPr>
              <a:t>CASE STUDY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AA351BF-9270-F24D-91B8-E542E746A535}"/>
              </a:ext>
            </a:extLst>
          </p:cNvPr>
          <p:cNvSpPr txBox="1"/>
          <p:nvPr/>
        </p:nvSpPr>
        <p:spPr>
          <a:xfrm>
            <a:off x="0" y="97020"/>
            <a:ext cx="458470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00" b="1" spc="15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Grotesque" panose="020F0502020204030204" pitchFamily="34" charset="0"/>
              </a:rPr>
              <a:t>Pano</a:t>
            </a:r>
            <a:r>
              <a:rPr lang="en-US" sz="5100" b="1" spc="150" dirty="0" err="1">
                <a:solidFill>
                  <a:schemeClr val="bg1"/>
                </a:solidFill>
                <a:latin typeface="Century Gothic" panose="020B0502020202020204" pitchFamily="34" charset="0"/>
                <a:cs typeface="Grotesque" panose="020F0502020204030204" pitchFamily="34" charset="0"/>
              </a:rPr>
              <a:t>FACTS</a:t>
            </a:r>
            <a:endParaRPr lang="en-US" sz="5100" b="1" spc="150" dirty="0">
              <a:solidFill>
                <a:schemeClr val="bg1"/>
              </a:solidFill>
              <a:latin typeface="Century Gothic" panose="020B0502020202020204" pitchFamily="34" charset="0"/>
              <a:cs typeface="Grotesque" panose="020F0502020204030204" pitchFamily="34" charset="0"/>
            </a:endParaRPr>
          </a:p>
        </p:txBody>
      </p:sp>
      <p:pic>
        <p:nvPicPr>
          <p:cNvPr id="100" name="Graphic 99" descr="Clock">
            <a:extLst>
              <a:ext uri="{FF2B5EF4-FFF2-40B4-BE49-F238E27FC236}">
                <a16:creationId xmlns:a16="http://schemas.microsoft.com/office/drawing/2014/main" id="{08DA1968-0B43-8547-83F1-22A21241B28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869950" y="1011388"/>
            <a:ext cx="694672" cy="694672"/>
          </a:xfrm>
          <a:prstGeom prst="rect">
            <a:avLst/>
          </a:prstGeom>
        </p:spPr>
      </p:pic>
      <p:sp>
        <p:nvSpPr>
          <p:cNvPr id="102" name="TextBox 101">
            <a:extLst>
              <a:ext uri="{FF2B5EF4-FFF2-40B4-BE49-F238E27FC236}">
                <a16:creationId xmlns:a16="http://schemas.microsoft.com/office/drawing/2014/main" id="{3327A6F7-CB76-A24A-8621-01A6A663DFF4}"/>
              </a:ext>
            </a:extLst>
          </p:cNvPr>
          <p:cNvSpPr txBox="1"/>
          <p:nvPr/>
        </p:nvSpPr>
        <p:spPr>
          <a:xfrm>
            <a:off x="6360045" y="1018077"/>
            <a:ext cx="2783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3"/>
                </a:solidFill>
                <a:latin typeface="Century Gothic" panose="020B0502020202020204" pitchFamily="34" charset="0"/>
              </a:rPr>
              <a:t>Faster reporting and </a:t>
            </a:r>
            <a:br>
              <a:rPr lang="en-US" sz="1400" b="1" dirty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1400" b="1" dirty="0">
                <a:solidFill>
                  <a:schemeClr val="accent3"/>
                </a:solidFill>
                <a:latin typeface="Century Gothic" panose="020B0502020202020204" pitchFamily="34" charset="0"/>
              </a:rPr>
              <a:t>reduced monitoring cost</a:t>
            </a:r>
          </a:p>
        </p:txBody>
      </p:sp>
      <p:pic>
        <p:nvPicPr>
          <p:cNvPr id="106" name="Graphic 105" descr="Money">
            <a:extLst>
              <a:ext uri="{FF2B5EF4-FFF2-40B4-BE49-F238E27FC236}">
                <a16:creationId xmlns:a16="http://schemas.microsoft.com/office/drawing/2014/main" id="{99E0A726-CCC4-AA4E-BF57-532319ACF72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0202764">
            <a:off x="5461252" y="1277783"/>
            <a:ext cx="606435" cy="60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3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ight Arrow 88">
            <a:extLst>
              <a:ext uri="{FF2B5EF4-FFF2-40B4-BE49-F238E27FC236}">
                <a16:creationId xmlns:a16="http://schemas.microsoft.com/office/drawing/2014/main" id="{CF74521E-220E-514A-A016-DFE659D9CC16}"/>
              </a:ext>
            </a:extLst>
          </p:cNvPr>
          <p:cNvSpPr/>
          <p:nvPr/>
        </p:nvSpPr>
        <p:spPr>
          <a:xfrm>
            <a:off x="378224" y="3933546"/>
            <a:ext cx="7013175" cy="1213808"/>
          </a:xfrm>
          <a:prstGeom prst="rightArrow">
            <a:avLst/>
          </a:prstGeom>
          <a:gradFill flip="none" rotWithShape="1">
            <a:gsLst>
              <a:gs pos="67000">
                <a:schemeClr val="accent3">
                  <a:lumMod val="20000"/>
                  <a:lumOff val="80000"/>
                </a:schemeClr>
              </a:gs>
              <a:gs pos="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3FD8F53-83AC-2842-9A60-D69B5E57AD21}"/>
              </a:ext>
            </a:extLst>
          </p:cNvPr>
          <p:cNvSpPr/>
          <p:nvPr/>
        </p:nvSpPr>
        <p:spPr>
          <a:xfrm>
            <a:off x="4923546" y="3915952"/>
            <a:ext cx="560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3"/>
                </a:solidFill>
                <a:latin typeface="Century Gothic" panose="020B0502020202020204" pitchFamily="34" charset="0"/>
              </a:rPr>
              <a:t>3</a:t>
            </a:r>
            <a:endParaRPr lang="en-US" sz="4800" b="1" dirty="0">
              <a:latin typeface="Century Gothic" panose="020B0502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AD7F1F1-FAA0-AD41-AA6F-034370C5975D}"/>
              </a:ext>
            </a:extLst>
          </p:cNvPr>
          <p:cNvSpPr txBox="1"/>
          <p:nvPr/>
        </p:nvSpPr>
        <p:spPr>
          <a:xfrm>
            <a:off x="2286347" y="1033899"/>
            <a:ext cx="4582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pc="190" dirty="0">
                <a:solidFill>
                  <a:schemeClr val="accent3"/>
                </a:solidFill>
                <a:latin typeface="Century Gothic" panose="020B0502020202020204" pitchFamily="34" charset="0"/>
                <a:cs typeface="Grotesque" panose="020F0502020204030204" pitchFamily="34" charset="0"/>
              </a:rPr>
              <a:t>HOW IT WORKS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1691F40-F48D-B24E-BB4C-70793E1E87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15637" y="6120949"/>
            <a:ext cx="1312726" cy="577885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73276DC2-2103-0145-A125-D35688CA1BF5}"/>
              </a:ext>
            </a:extLst>
          </p:cNvPr>
          <p:cNvSpPr/>
          <p:nvPr/>
        </p:nvSpPr>
        <p:spPr>
          <a:xfrm>
            <a:off x="4061937" y="4623445"/>
            <a:ext cx="22989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Century Gothic" panose="020B0502020202020204" pitchFamily="34" charset="0"/>
              </a:rPr>
              <a:t>Once received, the</a:t>
            </a:r>
            <a:br>
              <a:rPr lang="en-US" sz="1100" dirty="0">
                <a:latin typeface="Century Gothic" panose="020B0502020202020204" pitchFamily="34" charset="0"/>
              </a:rPr>
            </a:br>
            <a:r>
              <a:rPr lang="en-US" sz="1100" dirty="0">
                <a:latin typeface="Century Gothic" panose="020B0502020202020204" pitchFamily="34" charset="0"/>
              </a:rPr>
              <a:t> database forwards a copy of the uploaded data to </a:t>
            </a:r>
            <a:br>
              <a:rPr lang="en-US" sz="1100" dirty="0">
                <a:latin typeface="Century Gothic" panose="020B0502020202020204" pitchFamily="34" charset="0"/>
              </a:rPr>
            </a:br>
            <a:r>
              <a:rPr lang="en-US" sz="1100" b="1" dirty="0">
                <a:latin typeface="Century Gothic" panose="020B0502020202020204" pitchFamily="34" charset="0"/>
              </a:rPr>
              <a:t>Report Processing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2036BD6-A35F-4046-AAE8-3310D47A3E46}"/>
              </a:ext>
            </a:extLst>
          </p:cNvPr>
          <p:cNvSpPr/>
          <p:nvPr/>
        </p:nvSpPr>
        <p:spPr>
          <a:xfrm>
            <a:off x="971280" y="3553739"/>
            <a:ext cx="560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3"/>
                </a:solidFill>
                <a:latin typeface="Century Gothic" panose="020B0502020202020204" pitchFamily="34" charset="0"/>
              </a:rPr>
              <a:t>1</a:t>
            </a:r>
            <a:endParaRPr lang="en-US" sz="4800" b="1" dirty="0">
              <a:latin typeface="Century Gothic" panose="020B0502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96BCE34-45D5-444A-B8E4-441060D68DB3}"/>
              </a:ext>
            </a:extLst>
          </p:cNvPr>
          <p:cNvSpPr/>
          <p:nvPr/>
        </p:nvSpPr>
        <p:spPr>
          <a:xfrm>
            <a:off x="168230" y="4264783"/>
            <a:ext cx="2153015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Century Gothic" panose="020B0502020202020204" pitchFamily="34" charset="0"/>
              </a:rPr>
              <a:t>Construction and compliance activities are documented in the field using a </a:t>
            </a:r>
            <a:r>
              <a:rPr lang="en-US" sz="1100" b="1" dirty="0">
                <a:latin typeface="Century Gothic" panose="020B0502020202020204" pitchFamily="34" charset="0"/>
              </a:rPr>
              <a:t>Mobile Device Form</a:t>
            </a:r>
          </a:p>
          <a:p>
            <a:endParaRPr lang="en-US" sz="1100" dirty="0">
              <a:latin typeface="Century Gothic" panose="020B0502020202020204" pitchFamily="34" charset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E690613C-1F42-9C47-9F33-AD09C3C215ED}"/>
              </a:ext>
            </a:extLst>
          </p:cNvPr>
          <p:cNvGrpSpPr/>
          <p:nvPr/>
        </p:nvGrpSpPr>
        <p:grpSpPr>
          <a:xfrm>
            <a:off x="486489" y="2282186"/>
            <a:ext cx="1458157" cy="1413670"/>
            <a:chOff x="449997" y="2193874"/>
            <a:chExt cx="1458157" cy="1413670"/>
          </a:xfrm>
        </p:grpSpPr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1FACADF9-4CFA-A54F-A282-63A1F22CBF5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9997" y="2193874"/>
              <a:ext cx="1458157" cy="1413670"/>
            </a:xfrm>
            <a:prstGeom prst="rect">
              <a:avLst/>
            </a:prstGeom>
          </p:spPr>
        </p:pic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4661D8B7-E578-5943-9EDD-0F714BFCD907}"/>
                </a:ext>
              </a:extLst>
            </p:cNvPr>
            <p:cNvSpPr/>
            <p:nvPr/>
          </p:nvSpPr>
          <p:spPr>
            <a:xfrm>
              <a:off x="857935" y="2285604"/>
              <a:ext cx="679267" cy="1628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1B896BC6-AD20-274E-BCD2-414265BF3F2C}"/>
                </a:ext>
              </a:extLst>
            </p:cNvPr>
            <p:cNvSpPr/>
            <p:nvPr/>
          </p:nvSpPr>
          <p:spPr>
            <a:xfrm>
              <a:off x="858467" y="2443470"/>
              <a:ext cx="679267" cy="80261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ounded Rectangle 37">
              <a:extLst>
                <a:ext uri="{FF2B5EF4-FFF2-40B4-BE49-F238E27FC236}">
                  <a16:creationId xmlns:a16="http://schemas.microsoft.com/office/drawing/2014/main" id="{1612E2B1-3464-9945-B175-0475E8AE764F}"/>
                </a:ext>
              </a:extLst>
            </p:cNvPr>
            <p:cNvSpPr/>
            <p:nvPr/>
          </p:nvSpPr>
          <p:spPr>
            <a:xfrm>
              <a:off x="909848" y="2483100"/>
              <a:ext cx="588123" cy="128467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ed Rectangle 38">
              <a:extLst>
                <a:ext uri="{FF2B5EF4-FFF2-40B4-BE49-F238E27FC236}">
                  <a16:creationId xmlns:a16="http://schemas.microsoft.com/office/drawing/2014/main" id="{60E611DD-0508-6E4A-9B7C-E947BCEE8286}"/>
                </a:ext>
              </a:extLst>
            </p:cNvPr>
            <p:cNvSpPr/>
            <p:nvPr/>
          </p:nvSpPr>
          <p:spPr>
            <a:xfrm>
              <a:off x="909848" y="2653692"/>
              <a:ext cx="588123" cy="128467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ounded Rectangle 39">
              <a:extLst>
                <a:ext uri="{FF2B5EF4-FFF2-40B4-BE49-F238E27FC236}">
                  <a16:creationId xmlns:a16="http://schemas.microsoft.com/office/drawing/2014/main" id="{F3C09B7C-F08F-7447-B652-86E858ABE7D3}"/>
                </a:ext>
              </a:extLst>
            </p:cNvPr>
            <p:cNvSpPr/>
            <p:nvPr/>
          </p:nvSpPr>
          <p:spPr>
            <a:xfrm>
              <a:off x="909848" y="3121406"/>
              <a:ext cx="588123" cy="84403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ounded Rectangle 40">
              <a:extLst>
                <a:ext uri="{FF2B5EF4-FFF2-40B4-BE49-F238E27FC236}">
                  <a16:creationId xmlns:a16="http://schemas.microsoft.com/office/drawing/2014/main" id="{0625DFEB-19AF-C649-A7F5-43FD91C6F942}"/>
                </a:ext>
              </a:extLst>
            </p:cNvPr>
            <p:cNvSpPr/>
            <p:nvPr/>
          </p:nvSpPr>
          <p:spPr>
            <a:xfrm>
              <a:off x="909848" y="2824285"/>
              <a:ext cx="588123" cy="84403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42">
              <a:extLst>
                <a:ext uri="{FF2B5EF4-FFF2-40B4-BE49-F238E27FC236}">
                  <a16:creationId xmlns:a16="http://schemas.microsoft.com/office/drawing/2014/main" id="{2EAB09F8-CB6D-7345-B6B7-1CAFDF6FCAB5}"/>
                </a:ext>
              </a:extLst>
            </p:cNvPr>
            <p:cNvSpPr/>
            <p:nvPr/>
          </p:nvSpPr>
          <p:spPr>
            <a:xfrm>
              <a:off x="909848" y="2950814"/>
              <a:ext cx="588123" cy="128467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B5EB9979-FE6F-BF47-96FE-E5D74DC16D06}"/>
              </a:ext>
            </a:extLst>
          </p:cNvPr>
          <p:cNvGrpSpPr/>
          <p:nvPr/>
        </p:nvGrpSpPr>
        <p:grpSpPr>
          <a:xfrm>
            <a:off x="3801804" y="1912129"/>
            <a:ext cx="2729357" cy="1641057"/>
            <a:chOff x="923346" y="1777551"/>
            <a:chExt cx="2091129" cy="1241712"/>
          </a:xfrm>
          <a:solidFill>
            <a:schemeClr val="accent5"/>
          </a:solidFill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656B116E-64C5-A143-8584-689D77626457}"/>
                </a:ext>
              </a:extLst>
            </p:cNvPr>
            <p:cNvSpPr/>
            <p:nvPr/>
          </p:nvSpPr>
          <p:spPr>
            <a:xfrm>
              <a:off x="923346" y="2120987"/>
              <a:ext cx="898276" cy="89827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F0EA609F-AC70-E54B-B77B-2D7563A669A1}"/>
                </a:ext>
              </a:extLst>
            </p:cNvPr>
            <p:cNvSpPr/>
            <p:nvPr/>
          </p:nvSpPr>
          <p:spPr>
            <a:xfrm>
              <a:off x="1337621" y="1890496"/>
              <a:ext cx="584207" cy="58420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5ADA891C-56D3-FA4C-8FC2-EB39E26240E4}"/>
                </a:ext>
              </a:extLst>
            </p:cNvPr>
            <p:cNvSpPr/>
            <p:nvPr/>
          </p:nvSpPr>
          <p:spPr>
            <a:xfrm>
              <a:off x="1698091" y="1777551"/>
              <a:ext cx="898276" cy="89827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D2F1A7CE-764A-B247-B736-F3A4CC85CD90}"/>
                </a:ext>
              </a:extLst>
            </p:cNvPr>
            <p:cNvSpPr/>
            <p:nvPr/>
          </p:nvSpPr>
          <p:spPr>
            <a:xfrm>
              <a:off x="2116199" y="2120987"/>
              <a:ext cx="898276" cy="89827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B6CC9BEB-0125-C34D-91C5-4E085151605D}"/>
                </a:ext>
              </a:extLst>
            </p:cNvPr>
            <p:cNvSpPr/>
            <p:nvPr/>
          </p:nvSpPr>
          <p:spPr>
            <a:xfrm>
              <a:off x="1350858" y="2340007"/>
              <a:ext cx="1245509" cy="6792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Rectangle 62">
            <a:extLst>
              <a:ext uri="{FF2B5EF4-FFF2-40B4-BE49-F238E27FC236}">
                <a16:creationId xmlns:a16="http://schemas.microsoft.com/office/drawing/2014/main" id="{C8E2C318-E2B8-0D4B-A209-3AE75896BA8A}"/>
              </a:ext>
            </a:extLst>
          </p:cNvPr>
          <p:cNvSpPr/>
          <p:nvPr/>
        </p:nvSpPr>
        <p:spPr>
          <a:xfrm>
            <a:off x="2294736" y="-10177"/>
            <a:ext cx="4582886" cy="101235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3C042042-6833-4B49-8C08-20BD6D137531}"/>
              </a:ext>
            </a:extLst>
          </p:cNvPr>
          <p:cNvSpPr txBox="1"/>
          <p:nvPr/>
        </p:nvSpPr>
        <p:spPr>
          <a:xfrm>
            <a:off x="2289520" y="97020"/>
            <a:ext cx="4582885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00" b="1" spc="15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  <a:cs typeface="Grotesque" panose="020F0502020204030204" pitchFamily="34" charset="0"/>
              </a:rPr>
              <a:t>Pano</a:t>
            </a:r>
            <a:r>
              <a:rPr lang="en-US" sz="5100" b="1" spc="150" dirty="0" err="1">
                <a:solidFill>
                  <a:schemeClr val="bg1"/>
                </a:solidFill>
                <a:latin typeface="Century Gothic" panose="020B0502020202020204" pitchFamily="34" charset="0"/>
                <a:cs typeface="Grotesque" panose="020F0502020204030204" pitchFamily="34" charset="0"/>
              </a:rPr>
              <a:t>FACTS</a:t>
            </a:r>
            <a:endParaRPr lang="en-US" sz="5100" b="1" spc="150" dirty="0">
              <a:solidFill>
                <a:schemeClr val="bg1"/>
              </a:solidFill>
              <a:latin typeface="Century Gothic" panose="020B0502020202020204" pitchFamily="34" charset="0"/>
              <a:cs typeface="Grotesque" panose="020F050202020403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0585432B-FF3A-BD44-AD43-C21E93B89333}"/>
              </a:ext>
            </a:extLst>
          </p:cNvPr>
          <p:cNvSpPr/>
          <p:nvPr/>
        </p:nvSpPr>
        <p:spPr>
          <a:xfrm>
            <a:off x="2744536" y="4448074"/>
            <a:ext cx="560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3"/>
                </a:solidFill>
                <a:latin typeface="Century Gothic" panose="020B0502020202020204" pitchFamily="34" charset="0"/>
              </a:rPr>
              <a:t>2</a:t>
            </a:r>
            <a:endParaRPr lang="en-US" sz="4800" b="1" dirty="0">
              <a:latin typeface="Century Gothic" panose="020B0502020202020204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26A46237-51E6-6949-A0AE-BC878AB2FB05}"/>
              </a:ext>
            </a:extLst>
          </p:cNvPr>
          <p:cNvSpPr/>
          <p:nvPr/>
        </p:nvSpPr>
        <p:spPr>
          <a:xfrm>
            <a:off x="1850038" y="5172384"/>
            <a:ext cx="231680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Century Gothic" panose="020B0502020202020204" pitchFamily="34" charset="0"/>
              </a:rPr>
              <a:t>Once a form is submitted, </a:t>
            </a:r>
            <a:br>
              <a:rPr lang="en-US" sz="1100" dirty="0">
                <a:latin typeface="Century Gothic" panose="020B0502020202020204" pitchFamily="34" charset="0"/>
              </a:rPr>
            </a:br>
            <a:r>
              <a:rPr lang="en-US" sz="1100" dirty="0">
                <a:latin typeface="Century Gothic" panose="020B0502020202020204" pitchFamily="34" charset="0"/>
              </a:rPr>
              <a:t>the data uploads to the </a:t>
            </a:r>
            <a:br>
              <a:rPr lang="en-US" sz="1100" dirty="0">
                <a:latin typeface="Century Gothic" panose="020B0502020202020204" pitchFamily="34" charset="0"/>
              </a:rPr>
            </a:br>
            <a:r>
              <a:rPr lang="en-US" sz="1100" b="1" dirty="0">
                <a:latin typeface="Century Gothic" panose="020B0502020202020204" pitchFamily="34" charset="0"/>
              </a:rPr>
              <a:t>Cloud Database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0ADB7921-FF1D-3B4F-9668-EC1F96D0D928}"/>
              </a:ext>
            </a:extLst>
          </p:cNvPr>
          <p:cNvSpPr/>
          <p:nvPr/>
        </p:nvSpPr>
        <p:spPr>
          <a:xfrm>
            <a:off x="6765944" y="2782559"/>
            <a:ext cx="2267689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Century Gothic" panose="020B0502020202020204" pitchFamily="34" charset="0"/>
              </a:rPr>
              <a:t>A formatted report is generated and emailed to all team members </a:t>
            </a:r>
            <a:br>
              <a:rPr lang="en-US" sz="1100" dirty="0">
                <a:latin typeface="Century Gothic" panose="020B0502020202020204" pitchFamily="34" charset="0"/>
              </a:rPr>
            </a:br>
            <a:r>
              <a:rPr lang="en-US" sz="1100" dirty="0">
                <a:latin typeface="Century Gothic" panose="020B0502020202020204" pitchFamily="34" charset="0"/>
              </a:rPr>
              <a:t>(seconds after form submission)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E7F5EBD2-EB6D-514D-BCEF-F6BB4F7D2FDD}"/>
              </a:ext>
            </a:extLst>
          </p:cNvPr>
          <p:cNvSpPr/>
          <p:nvPr/>
        </p:nvSpPr>
        <p:spPr>
          <a:xfrm>
            <a:off x="7619300" y="2072052"/>
            <a:ext cx="560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3"/>
                </a:solidFill>
                <a:latin typeface="Century Gothic" panose="020B0502020202020204" pitchFamily="34" charset="0"/>
              </a:rPr>
              <a:t>4</a:t>
            </a:r>
            <a:endParaRPr lang="en-US" sz="4800" b="1" dirty="0">
              <a:latin typeface="Century Gothic" panose="020B0502020202020204" pitchFamily="34" charset="0"/>
            </a:endParaRPr>
          </a:p>
        </p:txBody>
      </p:sp>
      <p:pic>
        <p:nvPicPr>
          <p:cNvPr id="86" name="Graphic 85" descr="Group brainstorm">
            <a:extLst>
              <a:ext uri="{FF2B5EF4-FFF2-40B4-BE49-F238E27FC236}">
                <a16:creationId xmlns:a16="http://schemas.microsoft.com/office/drawing/2014/main" id="{8478C199-69C6-8E4A-A744-D078695D59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37416" y="4338747"/>
            <a:ext cx="1811836" cy="1811836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FEB0449A-4C9B-6B4B-995C-FBA9A084EF4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9084" y="3783366"/>
            <a:ext cx="935651" cy="121084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2" name="Picture 91">
            <a:extLst>
              <a:ext uri="{FF2B5EF4-FFF2-40B4-BE49-F238E27FC236}">
                <a16:creationId xmlns:a16="http://schemas.microsoft.com/office/drawing/2014/main" id="{D302CAC5-37F7-DA4F-888D-03F763FF79C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5659" y="2471036"/>
            <a:ext cx="1841259" cy="836936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83" name="Magnetic Disk 82">
            <a:extLst>
              <a:ext uri="{FF2B5EF4-FFF2-40B4-BE49-F238E27FC236}">
                <a16:creationId xmlns:a16="http://schemas.microsoft.com/office/drawing/2014/main" id="{09314CA7-069D-8D4A-BD6D-8263C2A95D21}"/>
              </a:ext>
            </a:extLst>
          </p:cNvPr>
          <p:cNvSpPr/>
          <p:nvPr/>
        </p:nvSpPr>
        <p:spPr>
          <a:xfrm>
            <a:off x="5053900" y="3470397"/>
            <a:ext cx="692435" cy="419742"/>
          </a:xfrm>
          <a:prstGeom prst="flowChartMagneticDisk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Magnetic Disk 83">
            <a:extLst>
              <a:ext uri="{FF2B5EF4-FFF2-40B4-BE49-F238E27FC236}">
                <a16:creationId xmlns:a16="http://schemas.microsoft.com/office/drawing/2014/main" id="{0148E319-D10B-BB41-8EA5-26C104FB0610}"/>
              </a:ext>
            </a:extLst>
          </p:cNvPr>
          <p:cNvSpPr/>
          <p:nvPr/>
        </p:nvSpPr>
        <p:spPr>
          <a:xfrm>
            <a:off x="5053900" y="3186141"/>
            <a:ext cx="692435" cy="419742"/>
          </a:xfrm>
          <a:prstGeom prst="flowChartMagneticDisk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Magnetic Disk 48">
            <a:extLst>
              <a:ext uri="{FF2B5EF4-FFF2-40B4-BE49-F238E27FC236}">
                <a16:creationId xmlns:a16="http://schemas.microsoft.com/office/drawing/2014/main" id="{5AC476F1-21FC-3A49-BC8C-15789474017B}"/>
              </a:ext>
            </a:extLst>
          </p:cNvPr>
          <p:cNvSpPr/>
          <p:nvPr/>
        </p:nvSpPr>
        <p:spPr>
          <a:xfrm>
            <a:off x="5530187" y="3577843"/>
            <a:ext cx="692435" cy="419742"/>
          </a:xfrm>
          <a:prstGeom prst="flowChartMagneticDisk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Magnetic Disk 49">
            <a:extLst>
              <a:ext uri="{FF2B5EF4-FFF2-40B4-BE49-F238E27FC236}">
                <a16:creationId xmlns:a16="http://schemas.microsoft.com/office/drawing/2014/main" id="{12B8075A-75B9-CD4D-BE7B-4D6D9A78CFA6}"/>
              </a:ext>
            </a:extLst>
          </p:cNvPr>
          <p:cNvSpPr/>
          <p:nvPr/>
        </p:nvSpPr>
        <p:spPr>
          <a:xfrm>
            <a:off x="5530187" y="3296428"/>
            <a:ext cx="692435" cy="419742"/>
          </a:xfrm>
          <a:prstGeom prst="flowChartMagneticDisk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Magnetic Disk 50">
            <a:extLst>
              <a:ext uri="{FF2B5EF4-FFF2-40B4-BE49-F238E27FC236}">
                <a16:creationId xmlns:a16="http://schemas.microsoft.com/office/drawing/2014/main" id="{22087564-90F5-8149-95FB-A12727CCB055}"/>
              </a:ext>
            </a:extLst>
          </p:cNvPr>
          <p:cNvSpPr/>
          <p:nvPr/>
        </p:nvSpPr>
        <p:spPr>
          <a:xfrm>
            <a:off x="5530187" y="3012172"/>
            <a:ext cx="692435" cy="419742"/>
          </a:xfrm>
          <a:prstGeom prst="flowChartMagneticDisk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D65D1B2E-3ACB-214C-9D52-C29F59A1CD01}"/>
              </a:ext>
            </a:extLst>
          </p:cNvPr>
          <p:cNvGrpSpPr/>
          <p:nvPr/>
        </p:nvGrpSpPr>
        <p:grpSpPr>
          <a:xfrm>
            <a:off x="2600961" y="2552624"/>
            <a:ext cx="829759" cy="1945413"/>
            <a:chOff x="2600961" y="2552624"/>
            <a:chExt cx="829759" cy="1945413"/>
          </a:xfrm>
        </p:grpSpPr>
        <p:pic>
          <p:nvPicPr>
            <p:cNvPr id="71" name="Picture 2" descr="Large Smartphone PNG Clip Art Image - High-quality PNG Clipart Image in cattegory Mobile Devices PNG / Clipart from ClipartPNG.com">
              <a:extLst>
                <a:ext uri="{FF2B5EF4-FFF2-40B4-BE49-F238E27FC236}">
                  <a16:creationId xmlns:a16="http://schemas.microsoft.com/office/drawing/2014/main" id="{80C582E3-2EC6-C74C-871D-55BCA2AB6BC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0961" y="2552624"/>
              <a:ext cx="829759" cy="19454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2" name="Picture 71">
              <a:extLst>
                <a:ext uri="{FF2B5EF4-FFF2-40B4-BE49-F238E27FC236}">
                  <a16:creationId xmlns:a16="http://schemas.microsoft.com/office/drawing/2014/main" id="{0E1231A8-8C69-D044-A6B3-4CBDE8559C9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235" b="7527"/>
            <a:stretch/>
          </p:blipFill>
          <p:spPr>
            <a:xfrm>
              <a:off x="2633574" y="2739384"/>
              <a:ext cx="755440" cy="1556330"/>
            </a:xfrm>
            <a:prstGeom prst="rect">
              <a:avLst/>
            </a:prstGeom>
          </p:spPr>
        </p:pic>
        <p:pic>
          <p:nvPicPr>
            <p:cNvPr id="94" name="Picture 93">
              <a:extLst>
                <a:ext uri="{FF2B5EF4-FFF2-40B4-BE49-F238E27FC236}">
                  <a16:creationId xmlns:a16="http://schemas.microsoft.com/office/drawing/2014/main" id="{891A37BE-7F05-764D-A83B-A2904DFE7C7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262" b="2447"/>
            <a:stretch/>
          </p:blipFill>
          <p:spPr>
            <a:xfrm>
              <a:off x="2632422" y="2738696"/>
              <a:ext cx="763215" cy="1560580"/>
            </a:xfrm>
            <a:prstGeom prst="rect">
              <a:avLst/>
            </a:prstGeom>
          </p:spPr>
        </p:pic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CC2900C7-D35B-7243-949A-866AC9AE9221}"/>
                </a:ext>
              </a:extLst>
            </p:cNvPr>
            <p:cNvSpPr/>
            <p:nvPr/>
          </p:nvSpPr>
          <p:spPr>
            <a:xfrm>
              <a:off x="2650733" y="4016785"/>
              <a:ext cx="741128" cy="254100"/>
            </a:xfrm>
            <a:prstGeom prst="ellipse">
              <a:avLst/>
            </a:prstGeom>
            <a:noFill/>
            <a:ln w="28575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62007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anorama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336600"/>
      </a:accent1>
      <a:accent2>
        <a:srgbClr val="646E00"/>
      </a:accent2>
      <a:accent3>
        <a:srgbClr val="BE531C"/>
      </a:accent3>
      <a:accent4>
        <a:srgbClr val="862334"/>
      </a:accent4>
      <a:accent5>
        <a:srgbClr val="27A6B4"/>
      </a:accent5>
      <a:accent6>
        <a:srgbClr val="C5B374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1" id="{9D05DE79-C994-450B-A361-F11FEC9DB014}" vid="{27F2D604-5B04-4B19-BDC4-810F61E8EE8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1A20B6B389A1498864C2415AB2B5A6" ma:contentTypeVersion="13" ma:contentTypeDescription="Create a new document." ma:contentTypeScope="" ma:versionID="6a988d2da6d179a471d6e3ef8df712b3">
  <xsd:schema xmlns:xsd="http://www.w3.org/2001/XMLSchema" xmlns:xs="http://www.w3.org/2001/XMLSchema" xmlns:p="http://schemas.microsoft.com/office/2006/metadata/properties" xmlns:ns2="316799a3-e15a-453f-b459-7119f353d661" xmlns:ns3="540ca857-eb96-474f-9b2d-b28aa7823499" targetNamespace="http://schemas.microsoft.com/office/2006/metadata/properties" ma:root="true" ma:fieldsID="f4291f7f80704442c61a9988c7ae6652" ns2:_="" ns3:_="">
    <xsd:import namespace="316799a3-e15a-453f-b459-7119f353d661"/>
    <xsd:import namespace="540ca857-eb96-474f-9b2d-b28aa78234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6799a3-e15a-453f-b459-7119f353d6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ca857-eb96-474f-9b2d-b28aa78234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8F5C48-10B2-4912-A009-B9A7B83A6E70}">
  <ds:schemaRefs>
    <ds:schemaRef ds:uri="http://purl.org/dc/terms/"/>
    <ds:schemaRef ds:uri="http://www.w3.org/XML/1998/namespace"/>
    <ds:schemaRef ds:uri="http://schemas.microsoft.com/office/infopath/2007/PartnerControls"/>
    <ds:schemaRef ds:uri="540ca857-eb96-474f-9b2d-b28aa7823499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316799a3-e15a-453f-b459-7119f353d661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9450601-6671-4355-BC95-94E82542F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6E32C2-A176-4DB0-96CB-B517DF8156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6799a3-e15a-453f-b459-7119f353d661"/>
    <ds:schemaRef ds:uri="540ca857-eb96-474f-9b2d-b28aa78234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Panorama-Presentation-Nov2015</Template>
  <TotalTime>11097</TotalTime>
  <Words>221</Words>
  <Application>Microsoft Office PowerPoint</Application>
  <PresentationFormat>On-screen Show (4:3)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Century Gothic</vt:lpstr>
      <vt:lpstr>Office Theme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Susanne Heim</dc:creator>
  <cp:lastModifiedBy>Aaron Lui</cp:lastModifiedBy>
  <cp:revision>377</cp:revision>
  <cp:lastPrinted>2019-05-16T16:17:15Z</cp:lastPrinted>
  <dcterms:created xsi:type="dcterms:W3CDTF">2016-05-24T15:07:25Z</dcterms:created>
  <dcterms:modified xsi:type="dcterms:W3CDTF">2022-03-03T18:54:04Z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0x010100A41A20B6B389A1498864C2415AB2B5A6</vt:lpwstr>
  </property>
  <property fmtid="{D5CDD505-2E9C-101B-9397-08002B2CF9AE}" pid="3" name="Order">
    <vt:r8>822400</vt:r8>
  </property>
</Properties>
</file>